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4" r:id="rId7"/>
    <p:sldId id="278" r:id="rId8"/>
    <p:sldId id="267" r:id="rId9"/>
    <p:sldId id="277" r:id="rId10"/>
    <p:sldId id="272" r:id="rId11"/>
    <p:sldId id="270" r:id="rId12"/>
    <p:sldId id="275" r:id="rId13"/>
    <p:sldId id="279" r:id="rId14"/>
    <p:sldId id="280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Oswa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90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1283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07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29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83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29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2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10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964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4913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38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hape 54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311708" y="744575"/>
                <a:ext cx="8520600" cy="2052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1C4587"/>
                    </a:solidFill>
                    <a:latin typeface="Oswald"/>
                    <a:ea typeface="Oswald"/>
                    <a:cs typeface="Oswald"/>
                    <a:sym typeface="Oswald"/>
                  </a:rPr>
                  <a:t>Epidemics on Polluted Networks </a:t>
                </a:r>
                <a:r>
                  <a:rPr lang="en-US" dirty="0">
                    <a:solidFill>
                      <a:srgbClr val="1C4587"/>
                    </a:solidFill>
                    <a:latin typeface="Oswald"/>
                    <a:ea typeface="Oswald"/>
                    <a:cs typeface="Oswald"/>
                    <a:sym typeface="Oswald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Oswald"/>
                        <a:cs typeface="Oswald"/>
                        <a:sym typeface="Oswald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1C4587"/>
                    </a:solidFill>
                    <a:latin typeface="Oswald"/>
                    <a:ea typeface="Oswald"/>
                    <a:cs typeface="Oswald"/>
                    <a:sym typeface="Oswald"/>
                  </a:rPr>
                  <a:t>-State Networks</a:t>
                </a:r>
                <a:endParaRPr dirty="0">
                  <a:solidFill>
                    <a:srgbClr val="1C4587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mc:Choice>
        <mc:Fallback xmlns="">
          <p:sp>
            <p:nvSpPr>
              <p:cNvPr id="54" name="Shape 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11708" y="744575"/>
                <a:ext cx="8520600" cy="2052600"/>
              </a:xfrm>
              <a:prstGeom prst="rect">
                <a:avLst/>
              </a:prstGeom>
              <a:blipFill>
                <a:blip r:embed="rId3"/>
                <a:stretch>
                  <a:fillRect r="-1359" b="-14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Rinni Bhansali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Mentor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Prof.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Lau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ra Schaposnik</a:t>
            </a:r>
            <a:endParaRPr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8th Annual PRIMES Conference</a:t>
            </a:r>
            <a:endParaRPr dirty="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2018</a:t>
            </a:r>
            <a:endParaRPr dirty="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kBP_100_Z2_BP_mod2_.3">
            <a:hlinkClick r:id="" action="ppaction://media"/>
            <a:extLst>
              <a:ext uri="{FF2B5EF4-FFF2-40B4-BE49-F238E27FC236}">
                <a16:creationId xmlns:a16="http://schemas.microsoft.com/office/drawing/2014/main" xmlns="" id="{0CCFA967-3CD1-4F81-B8C9-5A468A6209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6781" y="770410"/>
            <a:ext cx="3084970" cy="2313727"/>
          </a:xfrm>
          <a:prstGeom prst="rect">
            <a:avLst/>
          </a:prstGeom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Epidemics on </a:t>
            </a:r>
            <a:r>
              <a:rPr lang="en-US" i="1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-State Networks</a:t>
            </a:r>
            <a:b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Understanding Percolation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hape 7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457375"/>
                <a:ext cx="4656085" cy="311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3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Example: 100x100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=0.3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, 2-state</a:t>
                </a:r>
              </a:p>
              <a:p>
                <a:pPr lvl="0">
                  <a:lnSpc>
                    <a:spcPct val="3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Growth of infections</a:t>
                </a:r>
              </a:p>
            </p:txBody>
          </p:sp>
        </mc:Choice>
        <mc:Fallback xmlns="">
          <p:sp>
            <p:nvSpPr>
              <p:cNvPr id="73" name="Shape 7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457375"/>
                <a:ext cx="4656085" cy="3111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D631F3-1FFB-4769-9F13-B7F34B13D6EC}"/>
              </a:ext>
            </a:extLst>
          </p:cNvPr>
          <p:cNvPicPr/>
          <p:nvPr/>
        </p:nvPicPr>
        <p:blipFill rotWithShape="1">
          <a:blip r:embed="rId7"/>
          <a:srcRect l="34342" t="42545" r="34011" b="30329"/>
          <a:stretch/>
        </p:blipFill>
        <p:spPr bwMode="auto">
          <a:xfrm>
            <a:off x="3269301" y="3252930"/>
            <a:ext cx="2794242" cy="1525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F38D6D-302B-4F56-9B45-5A7D96E66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314" y="3216226"/>
            <a:ext cx="2640659" cy="1578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431980-D889-4C70-AEED-1B592FCB36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19" y="3269443"/>
            <a:ext cx="2640659" cy="15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Slowing Epidemics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Time of Percolation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hape 7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46064"/>
                <a:ext cx="8520600" cy="311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slow down percolation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the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which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maximal</a:t>
                </a:r>
              </a:p>
              <a:p>
                <a:pPr>
                  <a:lnSpc>
                    <a:spcPct val="15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 at which density of infection is 0.5)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0000"/>
                  </a:lnSpc>
                  <a:buClr>
                    <a:srgbClr val="1C4587"/>
                  </a:buClr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Shape 7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46064"/>
                <a:ext cx="8520600" cy="3111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76761F-7210-482E-9ECC-BA0727B7C2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80" t="55862" r="34452" b="16177"/>
          <a:stretch/>
        </p:blipFill>
        <p:spPr>
          <a:xfrm>
            <a:off x="442699" y="2611272"/>
            <a:ext cx="4072454" cy="2451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510E93-F0CD-4E29-8DCB-98239C5D00B7}"/>
              </a:ext>
            </a:extLst>
          </p:cNvPr>
          <p:cNvPicPr/>
          <p:nvPr/>
        </p:nvPicPr>
        <p:blipFill rotWithShape="1">
          <a:blip r:embed="rId5"/>
          <a:srcRect l="5906" t="55122" r="63029" b="17095"/>
          <a:stretch/>
        </p:blipFill>
        <p:spPr bwMode="auto">
          <a:xfrm>
            <a:off x="4664681" y="2578044"/>
            <a:ext cx="4167619" cy="2484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00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Epidemics on </a:t>
            </a:r>
            <a:r>
              <a:rPr lang="en-US" i="1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-State Networks</a:t>
            </a:r>
            <a:b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Future Work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hape 7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46064"/>
                <a:ext cx="8520600" cy="311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2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the critical droplet for 2-state percolation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Times New Roman"/>
                </a:endParaRPr>
              </a:p>
              <a:p>
                <a:pPr>
                  <a:lnSpc>
                    <a:spcPct val="2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minimum percolating sets</a:t>
                </a:r>
              </a:p>
              <a:p>
                <a:pPr>
                  <a:lnSpc>
                    <a:spcPct val="2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Investigate the relationship between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graph structures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rgbClr val="1C4587"/>
                  </a:buClr>
                  <a:buFont typeface="Times New Roman"/>
                  <a:buChar char="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law degree distribution</a:t>
                </a:r>
              </a:p>
              <a:p>
                <a:pPr marL="114300" indent="0">
                  <a:lnSpc>
                    <a:spcPct val="250000"/>
                  </a:lnSpc>
                  <a:buClr>
                    <a:srgbClr val="1C4587"/>
                  </a:buClr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Shape 7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46064"/>
                <a:ext cx="8520600" cy="3111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23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Acknowledgements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46064"/>
            <a:ext cx="8520600" cy="3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Laura Schaposnik</a:t>
            </a:r>
          </a:p>
          <a:p>
            <a:pPr>
              <a:lnSpc>
                <a:spcPct val="20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parents</a:t>
            </a:r>
          </a:p>
          <a:p>
            <a:pPr>
              <a:lnSpc>
                <a:spcPct val="20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Math Department</a:t>
            </a:r>
          </a:p>
          <a:p>
            <a:pPr>
              <a:lnSpc>
                <a:spcPct val="20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MIT-PRIMES Program</a:t>
            </a:r>
          </a:p>
          <a:p>
            <a:pPr>
              <a:lnSpc>
                <a:spcPct val="20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Bibliography by: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Bollobas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Gravner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Holroyd</a:t>
            </a:r>
          </a:p>
          <a:p>
            <a:pPr marL="114300" indent="0">
              <a:lnSpc>
                <a:spcPct val="250000"/>
              </a:lnSpc>
              <a:buClr>
                <a:srgbClr val="1C4587"/>
              </a:buClr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1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219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8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sz="48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18857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0391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An Introduction to Epidemics’ Modeling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History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843225"/>
            <a:ext cx="8520600" cy="3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Times New Roman"/>
              <a:buChar char="❖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Kermack-McKendrick SIR Model </a:t>
            </a:r>
            <a:r>
              <a:rPr lang="en" sz="1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(1927)</a:t>
            </a:r>
            <a:endParaRPr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S: Susceptible to infection by the pathogen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I: Infected by the pathogen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R: Individuals removed from the disease network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Infected and now immune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Vaccinated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simple and effective model for infectious diseases such as measles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Relies on homogenous mixing</a:t>
            </a:r>
            <a:endParaRPr lang="en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50000"/>
              </a:lnSpc>
              <a:buClr>
                <a:srgbClr val="1C4587"/>
              </a:buClr>
              <a:buFont typeface="Times New Roman"/>
              <a:buChar char="❖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Models</a:t>
            </a:r>
            <a:endParaRPr lang="en-US"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vertex denotes an individual (infected, immune, or susceptible to infection)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Edges denote social connections, or possible paths of infection</a:t>
            </a:r>
          </a:p>
          <a:p>
            <a:pPr marL="596900" lvl="1" indent="0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None/>
            </a:pPr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50000"/>
              </a:lnSpc>
              <a:buClr>
                <a:srgbClr val="1C4587"/>
              </a:buClr>
              <a:buFont typeface="Times New Roman"/>
              <a:buChar char="❖"/>
            </a:pPr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➢"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3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An Introduction to Epidemics’ Modeling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r</a:t>
            </a:r>
            <a:r>
              <a:rPr lang="en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-neighbor Bootstrap Percolation (</a:t>
            </a:r>
            <a:r>
              <a:rPr lang="en-US" sz="1600" dirty="0" err="1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Bollobas</a:t>
            </a: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064475"/>
            <a:ext cx="8520600" cy="3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Times New Roman"/>
              <a:buChar char="❖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Initially, each vertex is in an infected state with probability </a:t>
            </a:r>
            <a:r>
              <a:rPr lang="en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uninfected with probability </a:t>
            </a:r>
            <a:r>
              <a:rPr lang="en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1-p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Times New Roman"/>
              <a:buChar char="❖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infected a vertex is infected forever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Times New Roman"/>
              <a:buChar char="❖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Subsequently,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infected vertices become infected if they have at least </a:t>
            </a:r>
            <a:r>
              <a:rPr lang="en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infected neighbors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Times New Roman"/>
              <a:buChar char="❖"/>
            </a:pPr>
            <a:endParaRPr lang="en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Times New Roman"/>
              <a:buChar char="❖"/>
            </a:pPr>
            <a:endParaRPr lang="en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None/>
            </a:pPr>
            <a:endParaRPr lang="en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Times New Roman"/>
              <a:buChar char="❖"/>
            </a:pP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Percolation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entire graph is infected at the final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5772" t="38194" r="5370" b="50670"/>
          <a:stretch/>
        </p:blipFill>
        <p:spPr>
          <a:xfrm>
            <a:off x="1867146" y="3093226"/>
            <a:ext cx="5600775" cy="14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rc_200_.07">
            <a:hlinkClick r:id="" action="ppaction://media"/>
            <a:extLst>
              <a:ext uri="{FF2B5EF4-FFF2-40B4-BE49-F238E27FC236}">
                <a16:creationId xmlns:a16="http://schemas.microsoft.com/office/drawing/2014/main" xmlns="" id="{98DD7DCA-51EE-47D2-9A87-A4BECD5B95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5407" y="1840037"/>
            <a:ext cx="4426004" cy="2950669"/>
          </a:xfrm>
          <a:prstGeom prst="rect">
            <a:avLst/>
          </a:prstGeom>
        </p:spPr>
      </p:pic>
      <p:pic>
        <p:nvPicPr>
          <p:cNvPr id="5" name="perc_20_.12">
            <a:hlinkClick r:id="" action="ppaction://media"/>
            <a:extLst>
              <a:ext uri="{FF2B5EF4-FFF2-40B4-BE49-F238E27FC236}">
                <a16:creationId xmlns:a16="http://schemas.microsoft.com/office/drawing/2014/main" xmlns="" id="{F6043F57-E469-4239-AEE2-E7850EECB44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14" y="1840037"/>
            <a:ext cx="4426004" cy="2950669"/>
          </a:xfrm>
          <a:prstGeom prst="rect">
            <a:avLst/>
          </a:prstGeom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An Introduction to Epidemics’ Modeling</a:t>
            </a:r>
            <a:endParaRPr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i="1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r</a:t>
            </a:r>
            <a:r>
              <a:rPr lang="en" sz="160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-neighbor Bootstrap Percolation</a:t>
            </a:r>
            <a:endParaRPr sz="160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457375"/>
            <a:ext cx="3276744" cy="3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1C4587"/>
              </a:buClr>
              <a:buFont typeface="Times New Roman"/>
              <a:buChar char="❖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20x20 graph,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0.12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xmlns="" id="{E9B4F7F6-B6CB-4ADE-A74C-79DC16759FCF}"/>
              </a:ext>
            </a:extLst>
          </p:cNvPr>
          <p:cNvSpPr txBox="1">
            <a:spLocks/>
          </p:cNvSpPr>
          <p:nvPr/>
        </p:nvSpPr>
        <p:spPr>
          <a:xfrm>
            <a:off x="4572000" y="1461217"/>
            <a:ext cx="3276744" cy="3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1C4587"/>
              </a:buClr>
              <a:buFont typeface="Times New Roman"/>
              <a:buChar char="❖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200x200 graph,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0.12</a:t>
            </a:r>
          </a:p>
          <a:p>
            <a:pPr marL="0" indent="0">
              <a:lnSpc>
                <a:spcPct val="150000"/>
              </a:lnSpc>
              <a:spcAft>
                <a:spcPts val="1600"/>
              </a:spcAft>
              <a:buFont typeface="Arial"/>
              <a:buNone/>
            </a:pPr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Epidemics on Polluted Networks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Why Polluted Networks? (</a:t>
            </a:r>
            <a:r>
              <a:rPr lang="en-US" sz="1600" dirty="0" err="1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Gravner</a:t>
            </a: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 and McDonald)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457375"/>
            <a:ext cx="8520600" cy="3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event of a major outbreak, vaccine supplies will likely be insufficient</a:t>
            </a:r>
          </a:p>
          <a:p>
            <a:pPr lvl="0">
              <a:lnSpc>
                <a:spcPct val="15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methods of vaccine distribution must be discovered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the population; maximize herd immunity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the “queen”; immunocompromised individuals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>
              <a:lnSpc>
                <a:spcPct val="15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pollution of the graph serves as a representation of vaccinations and vertices are initially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Vaccinated 				with probability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Unvaccinated and infected		with probability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C4587"/>
              </a:buClr>
              <a:buFont typeface="Times New Roman"/>
              <a:buChar char="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Unvaccinated and uninfected		with probability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1-p-q</a:t>
            </a:r>
          </a:p>
          <a:p>
            <a:pPr>
              <a:lnSpc>
                <a:spcPct val="15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59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Epidemics on Polluted Networks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Critical Droplet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75609" y="1226317"/>
            <a:ext cx="8520600" cy="3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Droplet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subset of a graph such that once it is completely infected, percolation of the entire graph becomes highly likely.</a:t>
            </a:r>
          </a:p>
          <a:p>
            <a:pPr lvl="0">
              <a:lnSpc>
                <a:spcPct val="200000"/>
              </a:lnSpc>
              <a:buClr>
                <a:srgbClr val="1C4587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prevent the formation of critical droplets.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0827DC-7266-42F6-963C-9976A811B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2" t="21737" r="21018" b="57348"/>
          <a:stretch/>
        </p:blipFill>
        <p:spPr>
          <a:xfrm>
            <a:off x="697833" y="3274555"/>
            <a:ext cx="7876152" cy="17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14120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Epidemics on Polluted Networks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Vaccination Types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18F18B-FC02-48A4-B70A-E3571C343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12" t="22185" r="18279" b="50924"/>
          <a:stretch/>
        </p:blipFill>
        <p:spPr>
          <a:xfrm>
            <a:off x="1027164" y="2082905"/>
            <a:ext cx="1649205" cy="1678963"/>
          </a:xfrm>
          <a:prstGeom prst="rect">
            <a:avLst/>
          </a:prstGeom>
        </p:spPr>
      </p:pic>
      <p:sp>
        <p:nvSpPr>
          <p:cNvPr id="11" name="Shape 73">
            <a:extLst>
              <a:ext uri="{FF2B5EF4-FFF2-40B4-BE49-F238E27FC236}">
                <a16:creationId xmlns:a16="http://schemas.microsoft.com/office/drawing/2014/main" xmlns="" id="{EF36D2FB-1036-467A-B066-A02AB387DEDD}"/>
              </a:ext>
            </a:extLst>
          </p:cNvPr>
          <p:cNvSpPr txBox="1">
            <a:spLocks/>
          </p:cNvSpPr>
          <p:nvPr/>
        </p:nvSpPr>
        <p:spPr>
          <a:xfrm>
            <a:off x="699294" y="900721"/>
            <a:ext cx="2157445" cy="6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Clr>
                <a:srgbClr val="1C4587"/>
              </a:buClr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DFED00-8C84-4E83-8F13-F9A7DCDAAE2B}"/>
              </a:ext>
            </a:extLst>
          </p:cNvPr>
          <p:cNvSpPr txBox="1"/>
          <p:nvPr/>
        </p:nvSpPr>
        <p:spPr>
          <a:xfrm>
            <a:off x="1342630" y="3697308"/>
            <a:ext cx="114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Everywhere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</a:p>
        </p:txBody>
      </p:sp>
      <p:sp>
        <p:nvSpPr>
          <p:cNvPr id="14" name="Shape 73">
            <a:extLst>
              <a:ext uri="{FF2B5EF4-FFF2-40B4-BE49-F238E27FC236}">
                <a16:creationId xmlns:a16="http://schemas.microsoft.com/office/drawing/2014/main" xmlns="" id="{4B5DBD27-C9B3-49D6-8EB4-49BC9AEA84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8538" y="900721"/>
            <a:ext cx="2157445" cy="653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lnSpc>
                <a:spcPct val="100000"/>
              </a:lnSpc>
              <a:buClr>
                <a:srgbClr val="1C4587"/>
              </a:buClr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12DB689-D9B5-4E8D-907B-14CCA5F36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7" t="22185" r="35719" b="50924"/>
          <a:stretch/>
        </p:blipFill>
        <p:spPr>
          <a:xfrm>
            <a:off x="6795484" y="3219337"/>
            <a:ext cx="1614985" cy="1678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3908EE-4155-4760-80E3-6A2606AA8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3" t="22185" r="52841" b="50924"/>
          <a:stretch/>
        </p:blipFill>
        <p:spPr>
          <a:xfrm>
            <a:off x="6730945" y="1387139"/>
            <a:ext cx="1642281" cy="1678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C49084-7CE1-4CFA-AB68-4693E66A0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2" t="22185" r="70158" b="50924"/>
          <a:stretch/>
        </p:blipFill>
        <p:spPr>
          <a:xfrm>
            <a:off x="4408776" y="2091446"/>
            <a:ext cx="1633284" cy="16789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821840-D945-4846-8331-1570E2C714CC}"/>
              </a:ext>
            </a:extLst>
          </p:cNvPr>
          <p:cNvSpPr txBox="1"/>
          <p:nvPr/>
        </p:nvSpPr>
        <p:spPr>
          <a:xfrm>
            <a:off x="4702418" y="3761868"/>
            <a:ext cx="114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Everywhere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AFC5CD-096F-460C-A04F-81AF0162E4E5}"/>
              </a:ext>
            </a:extLst>
          </p:cNvPr>
          <p:cNvSpPr txBox="1"/>
          <p:nvPr/>
        </p:nvSpPr>
        <p:spPr>
          <a:xfrm>
            <a:off x="7239419" y="2988831"/>
            <a:ext cx="72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A206C2-FA84-419C-BAA5-6E6A94EB9AF8}"/>
              </a:ext>
            </a:extLst>
          </p:cNvPr>
          <p:cNvSpPr txBox="1"/>
          <p:nvPr/>
        </p:nvSpPr>
        <p:spPr>
          <a:xfrm>
            <a:off x="7141508" y="4805559"/>
            <a:ext cx="975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279676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Epidemics on Polluted Networks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Efficiency Measures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hape 7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46064"/>
                <a:ext cx="8520600" cy="311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measured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which the final density of infection is 0.5 on average, given a fixed probability of vaccination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=0.0512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order of increasing efficiency: Center, Boundary, Random, Lattice</a:t>
                </a:r>
              </a:p>
            </p:txBody>
          </p:sp>
        </mc:Choice>
        <mc:Fallback xmlns="">
          <p:sp>
            <p:nvSpPr>
              <p:cNvPr id="73" name="Shape 7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46064"/>
                <a:ext cx="8520600" cy="3111600"/>
              </a:xfrm>
              <a:prstGeom prst="rect">
                <a:avLst/>
              </a:prstGeom>
              <a:blipFill>
                <a:blip r:embed="rId3"/>
                <a:stretch>
                  <a:fillRect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6E47021-EB22-4E1A-8917-C12EDF966516}"/>
              </a:ext>
            </a:extLst>
          </p:cNvPr>
          <p:cNvGrpSpPr/>
          <p:nvPr/>
        </p:nvGrpSpPr>
        <p:grpSpPr>
          <a:xfrm>
            <a:off x="3707090" y="2571750"/>
            <a:ext cx="4300021" cy="2527056"/>
            <a:chOff x="1544490" y="1726901"/>
            <a:chExt cx="5356576" cy="31479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BDC2FF9-218E-47AD-A71F-5F7EB0A55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283" t="20155" r="53787" b="23361"/>
            <a:stretch/>
          </p:blipFill>
          <p:spPr>
            <a:xfrm>
              <a:off x="1544490" y="1753156"/>
              <a:ext cx="2378209" cy="30954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2BB3B21-B41D-4637-B685-840C4D485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070" t="19197" r="21466" b="23361"/>
            <a:stretch/>
          </p:blipFill>
          <p:spPr>
            <a:xfrm>
              <a:off x="4314586" y="1726901"/>
              <a:ext cx="2586480" cy="314797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1646CF-2F93-4EDC-8800-0BBA53955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28" t="33166" r="46012" b="38161"/>
          <a:stretch/>
        </p:blipFill>
        <p:spPr>
          <a:xfrm>
            <a:off x="311700" y="2801864"/>
            <a:ext cx="2411830" cy="14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Epidemics on </a:t>
            </a:r>
            <a:r>
              <a:rPr lang="en-US" i="1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-US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-State Networks</a:t>
            </a:r>
            <a:endParaRPr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Defining</a:t>
            </a:r>
            <a:r>
              <a:rPr lang="en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600" i="1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-US" sz="1600" dirty="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-State Networks</a:t>
            </a:r>
            <a:endParaRPr sz="1600" dirty="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hape 7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75478"/>
                <a:ext cx="8520600" cy="311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2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 network, vertices are initially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rgbClr val="1C4587"/>
                  </a:buClr>
                  <a:buFont typeface="Times New Roman"/>
                  <a:buChar char="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Assigned a state from 1 to m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𝑚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rgbClr val="1C4587"/>
                  </a:buClr>
                  <a:buFont typeface="Times New Roman"/>
                  <a:buChar char="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Infected with probability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  <a:p>
                <a:pPr>
                  <a:lnSpc>
                    <a:spcPct val="200000"/>
                  </a:lnSpc>
                  <a:buClr>
                    <a:srgbClr val="1C4587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uninfected vertex is infected if: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rgbClr val="1C4587"/>
                  </a:buClr>
                  <a:buFont typeface="Times New Roman"/>
                  <a:buChar char="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It has an infected neighbor of every state</a:t>
                </a:r>
              </a:p>
              <a:p>
                <a:pPr marL="114300" indent="0">
                  <a:lnSpc>
                    <a:spcPct val="200000"/>
                  </a:lnSpc>
                  <a:buClr>
                    <a:srgbClr val="1C4587"/>
                  </a:buClr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Shape 7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75478"/>
                <a:ext cx="8520600" cy="3111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1460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14029</TotalTime>
  <Words>541</Words>
  <Application>Microsoft Office PowerPoint</Application>
  <PresentationFormat>On-screen Show (16:9)</PresentationFormat>
  <Paragraphs>91</Paragraphs>
  <Slides>14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Cambria Math</vt:lpstr>
      <vt:lpstr>Wingdings</vt:lpstr>
      <vt:lpstr>Oswald</vt:lpstr>
      <vt:lpstr>Simple Light</vt:lpstr>
      <vt:lpstr>Epidemics on Polluted Networks and m-State Networks</vt:lpstr>
      <vt:lpstr>An Introduction to Epidemics’ Modeling History</vt:lpstr>
      <vt:lpstr>An Introduction to Epidemics’ Modeling r-neighbor Bootstrap Percolation (Bollobas)</vt:lpstr>
      <vt:lpstr>An Introduction to Epidemics’ Modeling r-neighbor Bootstrap Percolation</vt:lpstr>
      <vt:lpstr>Epidemics on Polluted Networks Why Polluted Networks? (Gravner and McDonald)</vt:lpstr>
      <vt:lpstr>Epidemics on Polluted Networks Critical Droplet</vt:lpstr>
      <vt:lpstr>Epidemics on Polluted Networks Vaccination Types</vt:lpstr>
      <vt:lpstr>Epidemics on Polluted Networks Efficiency Measures</vt:lpstr>
      <vt:lpstr>Epidemics on m-State Networks Defining m-State Networks</vt:lpstr>
      <vt:lpstr>Epidemics on m-State Networks Understanding Percolation</vt:lpstr>
      <vt:lpstr>Slowing Epidemics Time of Percolation</vt:lpstr>
      <vt:lpstr>Epidemics on m-State Networks Future Work</vt:lpstr>
      <vt:lpstr>Acknowledgements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Epidemics on Polluted Networks</dc:title>
  <dc:creator>Rinni Bhansali</dc:creator>
  <cp:lastModifiedBy>Slava</cp:lastModifiedBy>
  <cp:revision>65</cp:revision>
  <dcterms:modified xsi:type="dcterms:W3CDTF">2018-05-19T10:38:28Z</dcterms:modified>
</cp:coreProperties>
</file>